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328" r:id="rId2"/>
    <p:sldId id="312" r:id="rId3"/>
    <p:sldId id="350" r:id="rId4"/>
    <p:sldId id="351" r:id="rId5"/>
    <p:sldId id="352" r:id="rId6"/>
    <p:sldId id="353" r:id="rId7"/>
    <p:sldId id="354" r:id="rId8"/>
    <p:sldId id="262" r:id="rId9"/>
    <p:sldId id="286" r:id="rId10"/>
    <p:sldId id="287" r:id="rId11"/>
    <p:sldId id="288" r:id="rId12"/>
    <p:sldId id="289" r:id="rId13"/>
    <p:sldId id="290" r:id="rId14"/>
    <p:sldId id="355" r:id="rId15"/>
    <p:sldId id="263"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00"/>
    <a:srgbClr val="663300"/>
    <a:srgbClr val="FF0066"/>
    <a:srgbClr val="CC0066"/>
    <a:srgbClr val="00FFFF"/>
    <a:srgbClr val="FFCC00"/>
    <a:srgbClr val="66FF3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770" autoAdjust="0"/>
    <p:restoredTop sz="94660"/>
  </p:normalViewPr>
  <p:slideViewPr>
    <p:cSldViewPr>
      <p:cViewPr>
        <p:scale>
          <a:sx n="90" d="100"/>
          <a:sy n="90" d="100"/>
        </p:scale>
        <p:origin x="-702" y="2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F564FB7-FE71-4F52-9835-B7FE3CF9C7FA}" type="datetimeFigureOut">
              <a:rPr lang="en-US" smtClean="0"/>
              <a:pPr/>
              <a:t>6/11/2012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99BFB3-B778-46AF-8DED-D0C7E2AED15F}"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799BFB3-B778-46AF-8DED-D0C7E2AED15F}" type="slidenum">
              <a:rPr lang="en-US" smtClean="0"/>
              <a:pPr/>
              <a:t>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6225F4B-63C1-411C-8F63-CE6EF34CC9B2}" type="datetimeFigureOut">
              <a:rPr lang="en-US" smtClean="0"/>
              <a:pPr/>
              <a:t>6/11/2012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814BFA-41A2-44F0-995C-5CDE3113A638}"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6225F4B-63C1-411C-8F63-CE6EF34CC9B2}" type="datetimeFigureOut">
              <a:rPr lang="en-US" smtClean="0"/>
              <a:pPr/>
              <a:t>6/11/2012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814BFA-41A2-44F0-995C-5CDE3113A63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6225F4B-63C1-411C-8F63-CE6EF34CC9B2}" type="datetimeFigureOut">
              <a:rPr lang="en-US" smtClean="0"/>
              <a:pPr/>
              <a:t>6/11/2012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814BFA-41A2-44F0-995C-5CDE3113A638}"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6225F4B-63C1-411C-8F63-CE6EF34CC9B2}" type="datetimeFigureOut">
              <a:rPr lang="en-US" smtClean="0"/>
              <a:pPr/>
              <a:t>6/11/2012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814BFA-41A2-44F0-995C-5CDE3113A638}"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6225F4B-63C1-411C-8F63-CE6EF34CC9B2}" type="datetimeFigureOut">
              <a:rPr lang="en-US" smtClean="0"/>
              <a:pPr/>
              <a:t>6/11/2012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814BFA-41A2-44F0-995C-5CDE3113A638}"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6225F4B-63C1-411C-8F63-CE6EF34CC9B2}" type="datetimeFigureOut">
              <a:rPr lang="en-US" smtClean="0"/>
              <a:pPr/>
              <a:t>6/11/2012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8814BFA-41A2-44F0-995C-5CDE3113A638}"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6225F4B-63C1-411C-8F63-CE6EF34CC9B2}" type="datetimeFigureOut">
              <a:rPr lang="en-US" smtClean="0"/>
              <a:pPr/>
              <a:t>6/11/2012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8814BFA-41A2-44F0-995C-5CDE3113A638}"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6225F4B-63C1-411C-8F63-CE6EF34CC9B2}" type="datetimeFigureOut">
              <a:rPr lang="en-US" smtClean="0"/>
              <a:pPr/>
              <a:t>6/11/2012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8814BFA-41A2-44F0-995C-5CDE3113A63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6225F4B-63C1-411C-8F63-CE6EF34CC9B2}" type="datetimeFigureOut">
              <a:rPr lang="en-US" smtClean="0"/>
              <a:pPr/>
              <a:t>6/11/2012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8814BFA-41A2-44F0-995C-5CDE3113A63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6225F4B-63C1-411C-8F63-CE6EF34CC9B2}" type="datetimeFigureOut">
              <a:rPr lang="en-US" smtClean="0"/>
              <a:pPr/>
              <a:t>6/11/2012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8814BFA-41A2-44F0-995C-5CDE3113A638}"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6225F4B-63C1-411C-8F63-CE6EF34CC9B2}" type="datetimeFigureOut">
              <a:rPr lang="en-US" smtClean="0"/>
              <a:pPr/>
              <a:t>6/11/2012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8814BFA-41A2-44F0-995C-5CDE3113A638}"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6225F4B-63C1-411C-8F63-CE6EF34CC9B2}" type="datetimeFigureOut">
              <a:rPr lang="en-US" smtClean="0"/>
              <a:pPr/>
              <a:t>6/11/2012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8814BFA-41A2-44F0-995C-5CDE3113A63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alphaModFix amt="30000"/>
            <a:lum/>
          </a:blip>
          <a:srcRect/>
          <a:stretch>
            <a:fillRect l="-63000" t="-12000" r="-10000" b="-10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b="1" dirty="0" smtClean="0">
                <a:effectLst>
                  <a:outerShdw blurRad="38100" dist="38100" dir="2700000" algn="tl">
                    <a:srgbClr val="000000">
                      <a:alpha val="43137"/>
                    </a:srgbClr>
                  </a:outerShdw>
                </a:effectLst>
              </a:rPr>
              <a:t>Grade 7 Social Studies Instruction</a:t>
            </a:r>
            <a:endParaRPr lang="en-US"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pPr>
              <a:buFont typeface="Wingdings" pitchFamily="2" charset="2"/>
              <a:buChar char="ü"/>
            </a:pPr>
            <a:r>
              <a:rPr lang="en-US" sz="4800" b="1" dirty="0" smtClean="0"/>
              <a:t>Overview of Content</a:t>
            </a:r>
          </a:p>
          <a:p>
            <a:pPr>
              <a:buFont typeface="Wingdings" pitchFamily="2" charset="2"/>
              <a:buChar char="ü"/>
            </a:pPr>
            <a:r>
              <a:rPr lang="en-US" sz="4800" b="1" dirty="0" smtClean="0"/>
              <a:t>Use of TCI</a:t>
            </a:r>
          </a:p>
          <a:p>
            <a:pPr>
              <a:buFont typeface="Wingdings" pitchFamily="2" charset="2"/>
              <a:buChar char="ü"/>
            </a:pPr>
            <a:r>
              <a:rPr lang="en-US" sz="4800" b="1" dirty="0" smtClean="0"/>
              <a:t>Use of Multiple Intelligences</a:t>
            </a:r>
          </a:p>
          <a:p>
            <a:r>
              <a:rPr lang="en-US" sz="4800" b="1" i="1" dirty="0" smtClean="0"/>
              <a:t>Group Projects in Grade 7</a:t>
            </a:r>
          </a:p>
          <a:p>
            <a:endParaRPr lang="en-US" dirty="0" smtClean="0"/>
          </a:p>
          <a:p>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DDEBCF"/>
            </a:gs>
            <a:gs pos="50000">
              <a:srgbClr val="9CB86E"/>
            </a:gs>
            <a:gs pos="100000">
              <a:srgbClr val="156B13"/>
            </a:gs>
          </a:gsLst>
          <a:lin ang="81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3733800" cy="1477962"/>
          </a:xfrm>
        </p:spPr>
        <p:txBody>
          <a:bodyPr/>
          <a:lstStyle/>
          <a:p>
            <a:r>
              <a:rPr lang="en-US" cap="small" dirty="0" smtClean="0">
                <a:latin typeface="Andalus" pitchFamily="18" charset="-78"/>
                <a:cs typeface="Andalus" pitchFamily="18" charset="-78"/>
              </a:rPr>
              <a:t>Summaries &amp; Reflections</a:t>
            </a:r>
            <a:endParaRPr lang="en-US" cap="small" dirty="0">
              <a:latin typeface="Andalus" pitchFamily="18" charset="-78"/>
              <a:cs typeface="Andalus" pitchFamily="18" charset="-78"/>
            </a:endParaRPr>
          </a:p>
        </p:txBody>
      </p:sp>
      <p:sp>
        <p:nvSpPr>
          <p:cNvPr id="3" name="Content Placeholder 2"/>
          <p:cNvSpPr>
            <a:spLocks noGrp="1"/>
          </p:cNvSpPr>
          <p:nvPr>
            <p:ph idx="1"/>
          </p:nvPr>
        </p:nvSpPr>
        <p:spPr>
          <a:xfrm>
            <a:off x="228600" y="2133600"/>
            <a:ext cx="3886200" cy="4419600"/>
          </a:xfrm>
        </p:spPr>
        <p:txBody>
          <a:bodyPr/>
          <a:lstStyle/>
          <a:p>
            <a:pPr algn="ctr">
              <a:buNone/>
            </a:pPr>
            <a:r>
              <a:rPr lang="en-US" cap="small" dirty="0" err="1" smtClean="0">
                <a:latin typeface="Andalus" pitchFamily="18" charset="-78"/>
                <a:cs typeface="Andalus" pitchFamily="18" charset="-78"/>
              </a:rPr>
              <a:t>Marzano</a:t>
            </a:r>
            <a:r>
              <a:rPr lang="en-US" cap="small" dirty="0" smtClean="0">
                <a:latin typeface="Andalus" pitchFamily="18" charset="-78"/>
                <a:cs typeface="Andalus" pitchFamily="18" charset="-78"/>
              </a:rPr>
              <a:t> said summarization is one of the most effective way to promote student learning.</a:t>
            </a:r>
          </a:p>
          <a:p>
            <a:pPr>
              <a:buNone/>
            </a:pPr>
            <a:endParaRPr lang="en-US" dirty="0">
              <a:latin typeface="Andalus" pitchFamily="18" charset="-78"/>
              <a:cs typeface="Andalus" pitchFamily="18" charset="-78"/>
            </a:endParaRPr>
          </a:p>
        </p:txBody>
      </p:sp>
      <p:pic>
        <p:nvPicPr>
          <p:cNvPr id="3074" name="Picture 2"/>
          <p:cNvPicPr>
            <a:picLocks noChangeAspect="1" noChangeArrowheads="1"/>
          </p:cNvPicPr>
          <p:nvPr/>
        </p:nvPicPr>
        <p:blipFill>
          <a:blip r:embed="rId2" cstate="print"/>
          <a:srcRect/>
          <a:stretch>
            <a:fillRect/>
          </a:stretch>
        </p:blipFill>
        <p:spPr bwMode="auto">
          <a:xfrm>
            <a:off x="4102232" y="0"/>
            <a:ext cx="5054336"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DDEBCF"/>
            </a:gs>
            <a:gs pos="50000">
              <a:srgbClr val="9CB86E"/>
            </a:gs>
            <a:gs pos="100000">
              <a:srgbClr val="156B13"/>
            </a:gs>
          </a:gsLst>
          <a:lin ang="27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05400" y="-76200"/>
            <a:ext cx="3810000" cy="1630362"/>
          </a:xfrm>
        </p:spPr>
        <p:txBody>
          <a:bodyPr>
            <a:normAutofit/>
          </a:bodyPr>
          <a:lstStyle/>
          <a:p>
            <a:r>
              <a:rPr lang="en-US" sz="3400" cap="small" dirty="0" smtClean="0">
                <a:latin typeface="Andalus" pitchFamily="18" charset="-78"/>
                <a:cs typeface="Andalus" pitchFamily="18" charset="-78"/>
              </a:rPr>
              <a:t>Lists, Charts and Graphic Organizers</a:t>
            </a:r>
            <a:endParaRPr lang="en-US" sz="3400" cap="small" dirty="0">
              <a:latin typeface="Andalus" pitchFamily="18" charset="-78"/>
              <a:cs typeface="Andalus" pitchFamily="18" charset="-78"/>
            </a:endParaRPr>
          </a:p>
        </p:txBody>
      </p:sp>
      <p:sp>
        <p:nvSpPr>
          <p:cNvPr id="3" name="Content Placeholder 2"/>
          <p:cNvSpPr>
            <a:spLocks noGrp="1"/>
          </p:cNvSpPr>
          <p:nvPr>
            <p:ph idx="1"/>
          </p:nvPr>
        </p:nvSpPr>
        <p:spPr>
          <a:xfrm>
            <a:off x="5105400" y="1752600"/>
            <a:ext cx="3886200" cy="5257800"/>
          </a:xfrm>
        </p:spPr>
        <p:txBody>
          <a:bodyPr/>
          <a:lstStyle/>
          <a:p>
            <a:pPr algn="ctr">
              <a:buNone/>
            </a:pPr>
            <a:r>
              <a:rPr lang="en-US" cap="small" dirty="0" smtClean="0">
                <a:latin typeface="Andalus" pitchFamily="18" charset="-78"/>
                <a:cs typeface="Andalus" pitchFamily="18" charset="-78"/>
              </a:rPr>
              <a:t>This is a good tool for organizing what students learn from group project presentations.</a:t>
            </a:r>
            <a:endParaRPr lang="en-US" cap="small" dirty="0">
              <a:latin typeface="Andalus" pitchFamily="18" charset="-78"/>
              <a:cs typeface="Andalus" pitchFamily="18" charset="-78"/>
            </a:endParaRPr>
          </a:p>
        </p:txBody>
      </p:sp>
      <p:pic>
        <p:nvPicPr>
          <p:cNvPr id="4098" name="Picture 2"/>
          <p:cNvPicPr>
            <a:picLocks noChangeAspect="1" noChangeArrowheads="1"/>
          </p:cNvPicPr>
          <p:nvPr/>
        </p:nvPicPr>
        <p:blipFill>
          <a:blip r:embed="rId2" cstate="print"/>
          <a:srcRect/>
          <a:stretch>
            <a:fillRect/>
          </a:stretch>
        </p:blipFill>
        <p:spPr bwMode="auto">
          <a:xfrm>
            <a:off x="0" y="0"/>
            <a:ext cx="5029200" cy="684597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DDEBCF"/>
            </a:gs>
            <a:gs pos="50000">
              <a:srgbClr val="9CB86E"/>
            </a:gs>
            <a:gs pos="100000">
              <a:srgbClr val="156B13"/>
            </a:gs>
          </a:gsLst>
          <a:lin ang="54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838200"/>
            <a:ext cx="9144000" cy="2438400"/>
          </a:xfrm>
        </p:spPr>
        <p:txBody>
          <a:bodyPr>
            <a:normAutofit/>
          </a:bodyPr>
          <a:lstStyle/>
          <a:p>
            <a:r>
              <a:rPr lang="en-US" sz="3600" cap="small" dirty="0" smtClean="0">
                <a:latin typeface="Andalus" pitchFamily="18" charset="-78"/>
                <a:cs typeface="Andalus" pitchFamily="18" charset="-78"/>
              </a:rPr>
              <a:t>Visual Representations of Information</a:t>
            </a:r>
            <a:endParaRPr lang="en-US" sz="3600" cap="small" dirty="0">
              <a:latin typeface="Andalus" pitchFamily="18" charset="-78"/>
              <a:cs typeface="Andalus" pitchFamily="18" charset="-78"/>
            </a:endParaRPr>
          </a:p>
        </p:txBody>
      </p:sp>
      <p:pic>
        <p:nvPicPr>
          <p:cNvPr id="5122" name="Picture 2"/>
          <p:cNvPicPr>
            <a:picLocks noChangeAspect="1" noChangeArrowheads="1"/>
          </p:cNvPicPr>
          <p:nvPr/>
        </p:nvPicPr>
        <p:blipFill>
          <a:blip r:embed="rId2" cstate="print"/>
          <a:srcRect/>
          <a:stretch>
            <a:fillRect/>
          </a:stretch>
        </p:blipFill>
        <p:spPr bwMode="auto">
          <a:xfrm rot="5400000">
            <a:off x="1370734" y="-839068"/>
            <a:ext cx="6250132" cy="929640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rgbClr val="DDEBCF"/>
            </a:gs>
            <a:gs pos="50000">
              <a:srgbClr val="9CB86E"/>
            </a:gs>
            <a:gs pos="100000">
              <a:srgbClr val="156B13"/>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3276600" cy="1401762"/>
          </a:xfrm>
        </p:spPr>
        <p:txBody>
          <a:bodyPr>
            <a:normAutofit fontScale="90000"/>
          </a:bodyPr>
          <a:lstStyle/>
          <a:p>
            <a:r>
              <a:rPr lang="en-US" cap="small" dirty="0" smtClean="0">
                <a:latin typeface="Andalus" pitchFamily="18" charset="-78"/>
                <a:cs typeface="Andalus" pitchFamily="18" charset="-78"/>
              </a:rPr>
              <a:t>Collaborative Activities</a:t>
            </a:r>
            <a:endParaRPr lang="en-US" cap="small" dirty="0">
              <a:latin typeface="Andalus" pitchFamily="18" charset="-78"/>
              <a:cs typeface="Andalus" pitchFamily="18" charset="-78"/>
            </a:endParaRPr>
          </a:p>
        </p:txBody>
      </p:sp>
      <p:sp>
        <p:nvSpPr>
          <p:cNvPr id="3" name="Content Placeholder 2"/>
          <p:cNvSpPr>
            <a:spLocks noGrp="1"/>
          </p:cNvSpPr>
          <p:nvPr>
            <p:ph idx="1"/>
          </p:nvPr>
        </p:nvSpPr>
        <p:spPr>
          <a:xfrm>
            <a:off x="152400" y="1828800"/>
            <a:ext cx="3810000" cy="4724400"/>
          </a:xfrm>
        </p:spPr>
        <p:txBody>
          <a:bodyPr>
            <a:normAutofit/>
          </a:bodyPr>
          <a:lstStyle/>
          <a:p>
            <a:pPr algn="ctr">
              <a:buNone/>
            </a:pPr>
            <a:r>
              <a:rPr lang="en-US" sz="3600" cap="small" dirty="0" smtClean="0"/>
              <a:t>This is a good tool to promote the use of intrapersonal and interpersonal intelligences.</a:t>
            </a:r>
            <a:endParaRPr lang="en-US" sz="3600" cap="small" dirty="0"/>
          </a:p>
        </p:txBody>
      </p:sp>
      <p:pic>
        <p:nvPicPr>
          <p:cNvPr id="6146" name="Picture 2"/>
          <p:cNvPicPr>
            <a:picLocks noChangeAspect="1" noChangeArrowheads="1"/>
          </p:cNvPicPr>
          <p:nvPr/>
        </p:nvPicPr>
        <p:blipFill>
          <a:blip r:embed="rId2" cstate="print"/>
          <a:srcRect/>
          <a:stretch>
            <a:fillRect/>
          </a:stretch>
        </p:blipFill>
        <p:spPr bwMode="auto">
          <a:xfrm>
            <a:off x="4186500" y="-63986"/>
            <a:ext cx="4957500" cy="692198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69000"/>
            <a:lum/>
          </a:blip>
          <a:srcRect/>
          <a:stretch>
            <a:fillRect t="-19000" b="-48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fontScale="90000"/>
          </a:bodyPr>
          <a:lstStyle/>
          <a:p>
            <a:r>
              <a:rPr lang="en-US" b="1" cap="small" dirty="0" smtClean="0">
                <a:effectLst>
                  <a:outerShdw blurRad="38100" dist="38100" dir="2700000" algn="tl">
                    <a:srgbClr val="000000">
                      <a:alpha val="43137"/>
                    </a:srgbClr>
                  </a:outerShdw>
                </a:effectLst>
                <a:latin typeface="Bradley Hand ITC" pitchFamily="66" charset="0"/>
              </a:rPr>
              <a:t>DO YOU REMEM BER OUR Learning Targets?</a:t>
            </a:r>
            <a:endParaRPr lang="en-US" b="1" cap="small" dirty="0">
              <a:effectLst>
                <a:outerShdw blurRad="38100" dist="38100" dir="2700000" algn="tl">
                  <a:srgbClr val="000000">
                    <a:alpha val="43137"/>
                  </a:srgbClr>
                </a:outerShdw>
              </a:effectLst>
              <a:latin typeface="Bradley Hand ITC" pitchFamily="66" charset="0"/>
            </a:endParaRPr>
          </a:p>
        </p:txBody>
      </p:sp>
      <p:sp>
        <p:nvSpPr>
          <p:cNvPr id="3" name="Content Placeholder 2"/>
          <p:cNvSpPr>
            <a:spLocks noGrp="1"/>
          </p:cNvSpPr>
          <p:nvPr>
            <p:ph idx="1"/>
          </p:nvPr>
        </p:nvSpPr>
        <p:spPr>
          <a:xfrm>
            <a:off x="457200" y="1600200"/>
            <a:ext cx="8229600" cy="5029200"/>
          </a:xfrm>
        </p:spPr>
        <p:txBody>
          <a:bodyPr>
            <a:normAutofit lnSpcReduction="10000"/>
          </a:bodyPr>
          <a:lstStyle/>
          <a:p>
            <a:r>
              <a:rPr lang="en-US" b="1" cap="small" dirty="0" smtClean="0">
                <a:effectLst>
                  <a:outerShdw blurRad="38100" dist="38100" dir="2700000" algn="tl">
                    <a:srgbClr val="000000">
                      <a:alpha val="43137"/>
                    </a:srgbClr>
                  </a:outerShdw>
                </a:effectLst>
                <a:latin typeface="Bradley Hand ITC" pitchFamily="66" charset="0"/>
              </a:rPr>
              <a:t>At the end of this session, Grade 7 teachers can plan engaging lessons using the KCAS 4.1 Social Studies Standards for Grading Period 1.</a:t>
            </a:r>
          </a:p>
          <a:p>
            <a:pPr>
              <a:buNone/>
            </a:pPr>
            <a:endParaRPr lang="en-US" b="1" cap="small" dirty="0" smtClean="0">
              <a:effectLst>
                <a:outerShdw blurRad="38100" dist="38100" dir="2700000" algn="tl">
                  <a:srgbClr val="000000">
                    <a:alpha val="43137"/>
                  </a:srgbClr>
                </a:outerShdw>
              </a:effectLst>
              <a:latin typeface="Bradley Hand ITC" pitchFamily="66" charset="0"/>
            </a:endParaRPr>
          </a:p>
          <a:p>
            <a:r>
              <a:rPr lang="en-US" b="1" cap="small" dirty="0" smtClean="0">
                <a:effectLst>
                  <a:outerShdw blurRad="38100" dist="38100" dir="2700000" algn="tl">
                    <a:srgbClr val="000000">
                      <a:alpha val="43137"/>
                    </a:srgbClr>
                  </a:outerShdw>
                </a:effectLst>
                <a:latin typeface="Bradley Hand ITC" pitchFamily="66" charset="0"/>
              </a:rPr>
              <a:t>At the end of this session, Grade 7 teachers can identify and develop formative and summative assessments to assess student learning in social studies.</a:t>
            </a:r>
            <a:endParaRPr lang="en-US" b="1" cap="small" dirty="0">
              <a:effectLst>
                <a:outerShdw blurRad="38100" dist="38100" dir="2700000" algn="tl">
                  <a:srgbClr val="000000">
                    <a:alpha val="43137"/>
                  </a:srgbClr>
                </a:outerShdw>
              </a:effectLst>
              <a:latin typeface="Bradley Hand ITC" pitchFamily="66"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15000"/>
            <a:lum/>
          </a:blip>
          <a:srcRect/>
          <a:stretch>
            <a:fillRect l="-9000" r="-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rmAutofit/>
          </a:bodyPr>
          <a:lstStyle/>
          <a:p>
            <a:r>
              <a:rPr lang="en-US" b="1" cap="small" dirty="0" smtClean="0">
                <a:effectLst>
                  <a:outerShdw blurRad="38100" dist="38100" dir="2700000" algn="tl">
                    <a:srgbClr val="000000">
                      <a:alpha val="43137"/>
                    </a:srgbClr>
                  </a:outerShdw>
                </a:effectLst>
                <a:latin typeface="Segoe Print" pitchFamily="2" charset="0"/>
              </a:rPr>
              <a:t>In Conclusion, </a:t>
            </a:r>
            <a:r>
              <a:rPr lang="en-US" b="1" cap="small" dirty="0" smtClean="0">
                <a:solidFill>
                  <a:srgbClr val="FF0066"/>
                </a:solidFill>
                <a:effectLst>
                  <a:outerShdw blurRad="38100" dist="38100" dir="2700000" algn="tl">
                    <a:srgbClr val="000000">
                      <a:alpha val="43137"/>
                    </a:srgbClr>
                  </a:outerShdw>
                </a:effectLst>
                <a:latin typeface="Segoe Print" pitchFamily="2" charset="0"/>
              </a:rPr>
              <a:t>R</a:t>
            </a:r>
            <a:r>
              <a:rPr lang="en-US" b="1" cap="small" dirty="0" smtClean="0">
                <a:solidFill>
                  <a:srgbClr val="0070C0"/>
                </a:solidFill>
                <a:effectLst>
                  <a:outerShdw blurRad="38100" dist="38100" dir="2700000" algn="tl">
                    <a:srgbClr val="000000">
                      <a:alpha val="43137"/>
                    </a:srgbClr>
                  </a:outerShdw>
                </a:effectLst>
                <a:latin typeface="Segoe Print" pitchFamily="2" charset="0"/>
              </a:rPr>
              <a:t>e</a:t>
            </a:r>
            <a:r>
              <a:rPr lang="en-US" b="1" cap="small" dirty="0" smtClean="0">
                <a:solidFill>
                  <a:schemeClr val="accent3">
                    <a:lumMod val="50000"/>
                  </a:schemeClr>
                </a:solidFill>
                <a:effectLst>
                  <a:outerShdw blurRad="38100" dist="38100" dir="2700000" algn="tl">
                    <a:srgbClr val="000000">
                      <a:alpha val="43137"/>
                    </a:srgbClr>
                  </a:outerShdw>
                </a:effectLst>
                <a:latin typeface="Segoe Print" pitchFamily="2" charset="0"/>
              </a:rPr>
              <a:t>m</a:t>
            </a:r>
            <a:r>
              <a:rPr lang="en-US" b="1" cap="small" dirty="0" smtClean="0">
                <a:solidFill>
                  <a:srgbClr val="7030A0"/>
                </a:solidFill>
                <a:effectLst>
                  <a:outerShdw blurRad="38100" dist="38100" dir="2700000" algn="tl">
                    <a:srgbClr val="000000">
                      <a:alpha val="43137"/>
                    </a:srgbClr>
                  </a:outerShdw>
                </a:effectLst>
                <a:latin typeface="Segoe Print" pitchFamily="2" charset="0"/>
              </a:rPr>
              <a:t>e</a:t>
            </a:r>
            <a:r>
              <a:rPr lang="en-US" b="1" cap="small" dirty="0" smtClean="0">
                <a:solidFill>
                  <a:schemeClr val="accent6">
                    <a:lumMod val="75000"/>
                  </a:schemeClr>
                </a:solidFill>
                <a:effectLst>
                  <a:outerShdw blurRad="38100" dist="38100" dir="2700000" algn="tl">
                    <a:srgbClr val="000000">
                      <a:alpha val="43137"/>
                    </a:srgbClr>
                  </a:outerShdw>
                </a:effectLst>
                <a:latin typeface="Segoe Print" pitchFamily="2" charset="0"/>
              </a:rPr>
              <a:t>m</a:t>
            </a:r>
            <a:r>
              <a:rPr lang="en-US" b="1" cap="small" dirty="0" smtClean="0">
                <a:solidFill>
                  <a:srgbClr val="FF0066"/>
                </a:solidFill>
                <a:effectLst>
                  <a:outerShdw blurRad="38100" dist="38100" dir="2700000" algn="tl">
                    <a:srgbClr val="000000">
                      <a:alpha val="43137"/>
                    </a:srgbClr>
                  </a:outerShdw>
                </a:effectLst>
                <a:latin typeface="Segoe Print" pitchFamily="2" charset="0"/>
              </a:rPr>
              <a:t>b</a:t>
            </a:r>
            <a:r>
              <a:rPr lang="en-US" b="1" cap="small" dirty="0" smtClean="0">
                <a:solidFill>
                  <a:srgbClr val="0070C0"/>
                </a:solidFill>
                <a:effectLst>
                  <a:outerShdw blurRad="38100" dist="38100" dir="2700000" algn="tl">
                    <a:srgbClr val="000000">
                      <a:alpha val="43137"/>
                    </a:srgbClr>
                  </a:outerShdw>
                </a:effectLst>
                <a:latin typeface="Segoe Print" pitchFamily="2" charset="0"/>
              </a:rPr>
              <a:t>e</a:t>
            </a:r>
            <a:r>
              <a:rPr lang="en-US" b="1" cap="small" dirty="0" smtClean="0">
                <a:solidFill>
                  <a:schemeClr val="accent3">
                    <a:lumMod val="50000"/>
                  </a:schemeClr>
                </a:solidFill>
                <a:effectLst>
                  <a:outerShdw blurRad="38100" dist="38100" dir="2700000" algn="tl">
                    <a:srgbClr val="000000">
                      <a:alpha val="43137"/>
                    </a:srgbClr>
                  </a:outerShdw>
                </a:effectLst>
                <a:latin typeface="Segoe Print" pitchFamily="2" charset="0"/>
              </a:rPr>
              <a:t>r</a:t>
            </a:r>
            <a:r>
              <a:rPr lang="en-US" b="1" cap="small" dirty="0" smtClean="0">
                <a:solidFill>
                  <a:srgbClr val="7030A0"/>
                </a:solidFill>
                <a:effectLst>
                  <a:outerShdw blurRad="38100" dist="38100" dir="2700000" algn="tl">
                    <a:srgbClr val="000000">
                      <a:alpha val="43137"/>
                    </a:srgbClr>
                  </a:outerShdw>
                </a:effectLst>
                <a:latin typeface="Segoe Print" pitchFamily="2" charset="0"/>
              </a:rPr>
              <a:t>.</a:t>
            </a:r>
            <a:r>
              <a:rPr lang="en-US" b="1" cap="small" dirty="0" smtClean="0">
                <a:solidFill>
                  <a:schemeClr val="accent6">
                    <a:lumMod val="75000"/>
                  </a:schemeClr>
                </a:solidFill>
                <a:effectLst>
                  <a:outerShdw blurRad="38100" dist="38100" dir="2700000" algn="tl">
                    <a:srgbClr val="000000">
                      <a:alpha val="43137"/>
                    </a:srgbClr>
                  </a:outerShdw>
                </a:effectLst>
                <a:latin typeface="Segoe Print" pitchFamily="2" charset="0"/>
              </a:rPr>
              <a:t>.</a:t>
            </a:r>
            <a:r>
              <a:rPr lang="en-US" b="1" cap="small" dirty="0" smtClean="0">
                <a:solidFill>
                  <a:srgbClr val="FF0066"/>
                </a:solidFill>
                <a:effectLst>
                  <a:outerShdw blurRad="38100" dist="38100" dir="2700000" algn="tl">
                    <a:srgbClr val="000000">
                      <a:alpha val="43137"/>
                    </a:srgbClr>
                  </a:outerShdw>
                </a:effectLst>
                <a:latin typeface="Segoe Print" pitchFamily="2" charset="0"/>
              </a:rPr>
              <a:t>.</a:t>
            </a:r>
            <a:endParaRPr lang="en-US" b="1" cap="small" dirty="0">
              <a:solidFill>
                <a:srgbClr val="FF0066"/>
              </a:solidFill>
              <a:effectLst>
                <a:outerShdw blurRad="38100" dist="38100" dir="2700000" algn="tl">
                  <a:srgbClr val="000000">
                    <a:alpha val="43137"/>
                  </a:srgbClr>
                </a:outerShdw>
              </a:effectLst>
              <a:latin typeface="Segoe Print" pitchFamily="2" charset="0"/>
            </a:endParaRPr>
          </a:p>
        </p:txBody>
      </p:sp>
      <p:sp>
        <p:nvSpPr>
          <p:cNvPr id="3" name="Content Placeholder 2"/>
          <p:cNvSpPr>
            <a:spLocks noGrp="1"/>
          </p:cNvSpPr>
          <p:nvPr>
            <p:ph idx="1"/>
          </p:nvPr>
        </p:nvSpPr>
        <p:spPr>
          <a:xfrm>
            <a:off x="457200" y="1066800"/>
            <a:ext cx="8229600" cy="5638800"/>
          </a:xfrm>
        </p:spPr>
        <p:txBody>
          <a:bodyPr>
            <a:normAutofit fontScale="92500" lnSpcReduction="20000"/>
          </a:bodyPr>
          <a:lstStyle/>
          <a:p>
            <a:pPr>
              <a:buFont typeface="Wingdings" pitchFamily="2" charset="2"/>
              <a:buChar char="ü"/>
            </a:pPr>
            <a:r>
              <a:rPr lang="en-US" b="1" cap="small" dirty="0" smtClean="0">
                <a:solidFill>
                  <a:srgbClr val="FF0066"/>
                </a:solidFill>
                <a:effectLst>
                  <a:outerShdw blurRad="38100" dist="38100" dir="2700000" algn="tl">
                    <a:srgbClr val="000000">
                      <a:alpha val="43137"/>
                    </a:srgbClr>
                  </a:outerShdw>
                </a:effectLst>
                <a:latin typeface="Segoe Print" pitchFamily="2" charset="0"/>
              </a:rPr>
              <a:t>You are required to teach the Kentucky’s Program of Studies and the KCAS 4.1 Standards</a:t>
            </a:r>
          </a:p>
          <a:p>
            <a:pPr>
              <a:buFont typeface="Wingdings" pitchFamily="2" charset="2"/>
              <a:buChar char="ü"/>
            </a:pPr>
            <a:r>
              <a:rPr lang="en-US" b="1" cap="small" dirty="0" smtClean="0">
                <a:solidFill>
                  <a:srgbClr val="0070C0"/>
                </a:solidFill>
                <a:effectLst>
                  <a:outerShdw blurRad="38100" dist="38100" dir="2700000" algn="tl">
                    <a:srgbClr val="000000">
                      <a:alpha val="43137"/>
                    </a:srgbClr>
                  </a:outerShdw>
                </a:effectLst>
                <a:latin typeface="Segoe Print" pitchFamily="2" charset="0"/>
              </a:rPr>
              <a:t>There is a difference between the curriculum and the curriculum map</a:t>
            </a:r>
          </a:p>
          <a:p>
            <a:pPr>
              <a:buFont typeface="Wingdings" pitchFamily="2" charset="2"/>
              <a:buChar char="ü"/>
            </a:pPr>
            <a:r>
              <a:rPr lang="en-US" b="1" cap="small" dirty="0" smtClean="0">
                <a:solidFill>
                  <a:schemeClr val="accent3">
                    <a:lumMod val="50000"/>
                  </a:schemeClr>
                </a:solidFill>
                <a:effectLst>
                  <a:outerShdw blurRad="38100" dist="38100" dir="2700000" algn="tl">
                    <a:srgbClr val="000000">
                      <a:alpha val="43137"/>
                    </a:srgbClr>
                  </a:outerShdw>
                </a:effectLst>
                <a:latin typeface="Segoe Print" pitchFamily="2" charset="0"/>
              </a:rPr>
              <a:t>Provide students with a content overview to help them make sense of the time lines of world history</a:t>
            </a:r>
          </a:p>
          <a:p>
            <a:pPr>
              <a:buFont typeface="Wingdings" pitchFamily="2" charset="2"/>
              <a:buChar char="ü"/>
            </a:pPr>
            <a:r>
              <a:rPr lang="en-US" b="1" cap="small" dirty="0" smtClean="0">
                <a:solidFill>
                  <a:srgbClr val="7030A0"/>
                </a:solidFill>
                <a:effectLst>
                  <a:outerShdw blurRad="38100" dist="38100" dir="2700000" algn="tl">
                    <a:srgbClr val="000000">
                      <a:alpha val="43137"/>
                    </a:srgbClr>
                  </a:outerShdw>
                </a:effectLst>
                <a:latin typeface="Segoe Print" pitchFamily="2" charset="0"/>
              </a:rPr>
              <a:t>Provide students with the opportunity to use their multiple intelligences to learn and demonstrate their learning</a:t>
            </a:r>
          </a:p>
          <a:p>
            <a:pPr>
              <a:buFont typeface="Wingdings" pitchFamily="2" charset="2"/>
              <a:buChar char="ü"/>
            </a:pPr>
            <a:r>
              <a:rPr lang="en-US" b="1" cap="small" dirty="0" smtClean="0">
                <a:solidFill>
                  <a:schemeClr val="accent6">
                    <a:lumMod val="75000"/>
                  </a:schemeClr>
                </a:solidFill>
                <a:effectLst>
                  <a:outerShdw blurRad="38100" dist="38100" dir="2700000" algn="tl">
                    <a:srgbClr val="000000">
                      <a:alpha val="43137"/>
                    </a:srgbClr>
                  </a:outerShdw>
                </a:effectLst>
                <a:latin typeface="Segoe Print" pitchFamily="2" charset="0"/>
              </a:rPr>
              <a:t>Use a variety of authentic formative and summative assessments to learn and demonstrate their learning</a:t>
            </a:r>
          </a:p>
          <a:p>
            <a:pPr>
              <a:buFont typeface="Wingdings" pitchFamily="2" charset="2"/>
              <a:buChar char="ü"/>
            </a:pPr>
            <a:endParaRPr lang="en-US" b="1" cap="small" dirty="0" smtClean="0">
              <a:effectLst>
                <a:outerShdw blurRad="38100" dist="38100" dir="2700000" algn="tl">
                  <a:srgbClr val="000000">
                    <a:alpha val="43137"/>
                  </a:srgbClr>
                </a:outerShdw>
              </a:effectLst>
              <a:latin typeface="Segoe Print" pitchFamily="2" charset="0"/>
            </a:endParaRPr>
          </a:p>
          <a:p>
            <a:pPr>
              <a:buFont typeface="Wingdings" pitchFamily="2" charset="2"/>
              <a:buChar char="ü"/>
            </a:pPr>
            <a:endParaRPr lang="en-US" b="1" cap="small" dirty="0">
              <a:effectLst>
                <a:outerShdw blurRad="38100" dist="38100" dir="2700000" algn="tl">
                  <a:srgbClr val="000000">
                    <a:alpha val="43137"/>
                  </a:srgbClr>
                </a:outerShdw>
              </a:effectLst>
              <a:latin typeface="Segoe Print"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trips(downLeft)">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trips(downLeft)">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strips(downLeft)">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0" y="381000"/>
            <a:ext cx="9144000" cy="1143000"/>
          </a:xfrm>
        </p:spPr>
        <p:txBody>
          <a:bodyPr>
            <a:normAutofit fontScale="90000"/>
          </a:bodyPr>
          <a:lstStyle/>
          <a:p>
            <a:pPr eaLnBrk="1" hangingPunct="1">
              <a:defRPr/>
            </a:pPr>
            <a:r>
              <a:rPr lang="en-US" sz="3600" b="1">
                <a:solidFill>
                  <a:srgbClr val="FF0000"/>
                </a:solidFill>
                <a:effectLst>
                  <a:outerShdw blurRad="38100" dist="38100" dir="2700000" algn="tl">
                    <a:srgbClr val="C0C0C0"/>
                  </a:outerShdw>
                </a:effectLst>
                <a:latin typeface="Maiandra GD" pitchFamily="34" charset="0"/>
              </a:rPr>
              <a:t>Rick Stiggins says, “Intrinsic motivation to learn is suported when the learner meets the following criteria:</a:t>
            </a:r>
          </a:p>
        </p:txBody>
      </p:sp>
      <p:sp>
        <p:nvSpPr>
          <p:cNvPr id="68611" name="Rectangle 3"/>
          <p:cNvSpPr>
            <a:spLocks noGrp="1" noChangeArrowheads="1"/>
          </p:cNvSpPr>
          <p:nvPr>
            <p:ph type="body" idx="1"/>
          </p:nvPr>
        </p:nvSpPr>
        <p:spPr>
          <a:xfrm>
            <a:off x="457200" y="1951038"/>
            <a:ext cx="8229600" cy="4525962"/>
          </a:xfrm>
        </p:spPr>
        <p:txBody>
          <a:bodyPr/>
          <a:lstStyle/>
          <a:p>
            <a:pPr eaLnBrk="1" hangingPunct="1">
              <a:lnSpc>
                <a:spcPct val="90000"/>
              </a:lnSpc>
              <a:defRPr/>
            </a:pPr>
            <a:r>
              <a:rPr lang="en-US" sz="3600" b="1">
                <a:solidFill>
                  <a:schemeClr val="accent2"/>
                </a:solidFill>
                <a:effectLst>
                  <a:outerShdw blurRad="38100" dist="38100" dir="2700000" algn="tl">
                    <a:srgbClr val="C0C0C0"/>
                  </a:outerShdw>
                </a:effectLst>
                <a:latin typeface="Maiandra GD" pitchFamily="34" charset="0"/>
              </a:rPr>
              <a:t>Has a sense of control &amp; choice</a:t>
            </a:r>
          </a:p>
          <a:p>
            <a:pPr eaLnBrk="1" hangingPunct="1">
              <a:lnSpc>
                <a:spcPct val="90000"/>
              </a:lnSpc>
              <a:defRPr/>
            </a:pPr>
            <a:r>
              <a:rPr lang="en-US" sz="3600" b="1">
                <a:solidFill>
                  <a:schemeClr val="hlink"/>
                </a:solidFill>
                <a:effectLst>
                  <a:outerShdw blurRad="38100" dist="38100" dir="2700000" algn="tl">
                    <a:srgbClr val="C0C0C0"/>
                  </a:outerShdw>
                </a:effectLst>
                <a:latin typeface="Maiandra GD" pitchFamily="34" charset="0"/>
              </a:rPr>
              <a:t>Gets frequent &amp; specific feedback on performances</a:t>
            </a:r>
          </a:p>
          <a:p>
            <a:pPr eaLnBrk="1" hangingPunct="1">
              <a:lnSpc>
                <a:spcPct val="90000"/>
              </a:lnSpc>
              <a:defRPr/>
            </a:pPr>
            <a:r>
              <a:rPr lang="en-US" sz="3600" b="1">
                <a:solidFill>
                  <a:srgbClr val="660066"/>
                </a:solidFill>
                <a:effectLst>
                  <a:outerShdw blurRad="38100" dist="38100" dir="2700000" algn="tl">
                    <a:srgbClr val="C0C0C0"/>
                  </a:outerShdw>
                </a:effectLst>
                <a:latin typeface="Maiandra GD" pitchFamily="34" charset="0"/>
              </a:rPr>
              <a:t>Encounters tasks that are challenging, but not threatening</a:t>
            </a:r>
          </a:p>
          <a:p>
            <a:pPr eaLnBrk="1" hangingPunct="1">
              <a:lnSpc>
                <a:spcPct val="90000"/>
              </a:lnSpc>
              <a:defRPr/>
            </a:pPr>
            <a:r>
              <a:rPr lang="en-US" sz="3600" b="1">
                <a:solidFill>
                  <a:srgbClr val="006600"/>
                </a:solidFill>
                <a:effectLst>
                  <a:outerShdw blurRad="38100" dist="38100" dir="2700000" algn="tl">
                    <a:srgbClr val="C0C0C0"/>
                  </a:outerShdw>
                </a:effectLst>
                <a:latin typeface="Maiandra GD" pitchFamily="34" charset="0"/>
              </a:rPr>
              <a:t>Is able to self-assess accurately</a:t>
            </a:r>
          </a:p>
          <a:p>
            <a:pPr eaLnBrk="1" hangingPunct="1">
              <a:lnSpc>
                <a:spcPct val="90000"/>
              </a:lnSpc>
              <a:defRPr/>
            </a:pPr>
            <a:r>
              <a:rPr lang="en-US" sz="3600" b="1">
                <a:solidFill>
                  <a:srgbClr val="663300"/>
                </a:solidFill>
                <a:effectLst>
                  <a:outerShdw blurRad="38100" dist="38100" dir="2700000" algn="tl">
                    <a:srgbClr val="C0C0C0"/>
                  </a:outerShdw>
                </a:effectLst>
                <a:latin typeface="Maiandra GD" pitchFamily="34" charset="0"/>
              </a:rPr>
              <a:t>Encounters learning tasks related to everyday life.”   </a:t>
            </a:r>
            <a:r>
              <a:rPr lang="en-US" sz="1600" b="1" i="1">
                <a:latin typeface="Maiandra GD" pitchFamily="34" charset="0"/>
              </a:rPr>
              <a:t>Classroom Assessment for Student Learning</a:t>
            </a:r>
            <a:r>
              <a:rPr lang="en-US" sz="1600" b="1" u="sng">
                <a:latin typeface="Maiandra GD" pitchFamily="34" charset="0"/>
              </a:rPr>
              <a:t>,</a:t>
            </a:r>
            <a:r>
              <a:rPr lang="en-US" sz="1600" b="1">
                <a:latin typeface="Maiandra GD" pitchFamily="34" charset="0"/>
              </a:rPr>
              <a:t> p.39</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8611">
                                            <p:txEl>
                                              <p:pRg st="0" end="0"/>
                                            </p:txEl>
                                          </p:spTgt>
                                        </p:tgtEl>
                                        <p:attrNameLst>
                                          <p:attrName>style.visibility</p:attrName>
                                        </p:attrNameLst>
                                      </p:cBhvr>
                                      <p:to>
                                        <p:strVal val="visible"/>
                                      </p:to>
                                    </p:set>
                                    <p:anim calcmode="lin" valueType="num">
                                      <p:cBhvr additive="base">
                                        <p:cTn id="7" dur="500" fill="hold"/>
                                        <p:tgtEl>
                                          <p:spTgt spid="6861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86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8611">
                                            <p:txEl>
                                              <p:pRg st="1" end="1"/>
                                            </p:txEl>
                                          </p:spTgt>
                                        </p:tgtEl>
                                        <p:attrNameLst>
                                          <p:attrName>style.visibility</p:attrName>
                                        </p:attrNameLst>
                                      </p:cBhvr>
                                      <p:to>
                                        <p:strVal val="visible"/>
                                      </p:to>
                                    </p:set>
                                    <p:anim calcmode="lin" valueType="num">
                                      <p:cBhvr additive="base">
                                        <p:cTn id="13" dur="500" fill="hold"/>
                                        <p:tgtEl>
                                          <p:spTgt spid="6861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861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8611">
                                            <p:txEl>
                                              <p:pRg st="2" end="2"/>
                                            </p:txEl>
                                          </p:spTgt>
                                        </p:tgtEl>
                                        <p:attrNameLst>
                                          <p:attrName>style.visibility</p:attrName>
                                        </p:attrNameLst>
                                      </p:cBhvr>
                                      <p:to>
                                        <p:strVal val="visible"/>
                                      </p:to>
                                    </p:set>
                                    <p:anim calcmode="lin" valueType="num">
                                      <p:cBhvr additive="base">
                                        <p:cTn id="19" dur="500" fill="hold"/>
                                        <p:tgtEl>
                                          <p:spTgt spid="6861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861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8611">
                                            <p:txEl>
                                              <p:pRg st="3" end="3"/>
                                            </p:txEl>
                                          </p:spTgt>
                                        </p:tgtEl>
                                        <p:attrNameLst>
                                          <p:attrName>style.visibility</p:attrName>
                                        </p:attrNameLst>
                                      </p:cBhvr>
                                      <p:to>
                                        <p:strVal val="visible"/>
                                      </p:to>
                                    </p:set>
                                    <p:anim calcmode="lin" valueType="num">
                                      <p:cBhvr additive="base">
                                        <p:cTn id="25" dur="500" fill="hold"/>
                                        <p:tgtEl>
                                          <p:spTgt spid="68611">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861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8611">
                                            <p:txEl>
                                              <p:pRg st="4" end="4"/>
                                            </p:txEl>
                                          </p:spTgt>
                                        </p:tgtEl>
                                        <p:attrNameLst>
                                          <p:attrName>style.visibility</p:attrName>
                                        </p:attrNameLst>
                                      </p:cBhvr>
                                      <p:to>
                                        <p:strVal val="visible"/>
                                      </p:to>
                                    </p:set>
                                    <p:anim calcmode="lin" valueType="num">
                                      <p:cBhvr additive="base">
                                        <p:cTn id="31" dur="500" fill="hold"/>
                                        <p:tgtEl>
                                          <p:spTgt spid="68611">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8611">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4">
            <a:lumMod val="75000"/>
          </a:schemeClr>
        </a:solidFill>
        <a:effectLst/>
      </p:bgPr>
    </p:bg>
    <p:spTree>
      <p:nvGrpSpPr>
        <p:cNvPr id="1" name=""/>
        <p:cNvGrpSpPr/>
        <p:nvPr/>
      </p:nvGrpSpPr>
      <p:grpSpPr>
        <a:xfrm>
          <a:off x="0" y="0"/>
          <a:ext cx="0" cy="0"/>
          <a:chOff x="0" y="0"/>
          <a:chExt cx="0" cy="0"/>
        </a:xfrm>
      </p:grpSpPr>
      <p:sp>
        <p:nvSpPr>
          <p:cNvPr id="218114" name="Rectangle 2"/>
          <p:cNvSpPr>
            <a:spLocks noGrp="1" noChangeArrowheads="1"/>
          </p:cNvSpPr>
          <p:nvPr>
            <p:ph type="title"/>
          </p:nvPr>
        </p:nvSpPr>
        <p:spPr/>
        <p:txBody>
          <a:bodyPr>
            <a:normAutofit fontScale="90000"/>
          </a:bodyPr>
          <a:lstStyle/>
          <a:p>
            <a:r>
              <a:rPr lang="en-US" sz="4000" b="1" dirty="0">
                <a:solidFill>
                  <a:schemeClr val="bg1"/>
                </a:solidFill>
                <a:effectLst>
                  <a:outerShdw blurRad="38100" dist="38100" dir="2700000" algn="tl">
                    <a:srgbClr val="C0C0C0"/>
                  </a:outerShdw>
                </a:effectLst>
                <a:latin typeface="Tempus Sans ITC" pitchFamily="82" charset="0"/>
              </a:rPr>
              <a:t>Clear scoring guides or rubrics prepare students to be successful.</a:t>
            </a:r>
          </a:p>
        </p:txBody>
      </p:sp>
      <p:sp>
        <p:nvSpPr>
          <p:cNvPr id="218115" name="Rectangle 3"/>
          <p:cNvSpPr>
            <a:spLocks noGrp="1" noChangeArrowheads="1"/>
          </p:cNvSpPr>
          <p:nvPr>
            <p:ph type="body" idx="1"/>
          </p:nvPr>
        </p:nvSpPr>
        <p:spPr>
          <a:xfrm>
            <a:off x="228600" y="1524000"/>
            <a:ext cx="8686800" cy="5105400"/>
          </a:xfrm>
          <a:solidFill>
            <a:schemeClr val="accent4">
              <a:lumMod val="20000"/>
              <a:lumOff val="80000"/>
            </a:schemeClr>
          </a:solidFill>
          <a:ln>
            <a:solidFill>
              <a:schemeClr val="tx1"/>
            </a:solidFill>
          </a:ln>
        </p:spPr>
        <p:txBody>
          <a:bodyPr>
            <a:normAutofit lnSpcReduction="10000"/>
          </a:bodyPr>
          <a:lstStyle/>
          <a:p>
            <a:pPr algn="ctr">
              <a:lnSpc>
                <a:spcPct val="80000"/>
              </a:lnSpc>
              <a:buFontTx/>
              <a:buNone/>
            </a:pPr>
            <a:endParaRPr lang="en-US" sz="2400" u="sng" dirty="0" smtClean="0">
              <a:latin typeface="Castellar" pitchFamily="18" charset="0"/>
            </a:endParaRPr>
          </a:p>
          <a:p>
            <a:pPr algn="ctr">
              <a:lnSpc>
                <a:spcPct val="80000"/>
              </a:lnSpc>
              <a:buFontTx/>
              <a:buNone/>
            </a:pPr>
            <a:r>
              <a:rPr lang="en-US" sz="2400" u="sng" dirty="0" smtClean="0">
                <a:latin typeface="Castellar" pitchFamily="18" charset="0"/>
              </a:rPr>
              <a:t>PREHISTORIC </a:t>
            </a:r>
            <a:r>
              <a:rPr lang="en-US" sz="2400" u="sng" dirty="0">
                <a:latin typeface="Castellar" pitchFamily="18" charset="0"/>
              </a:rPr>
              <a:t>HOMINIDS TEACHING POSTER</a:t>
            </a:r>
            <a:endParaRPr lang="en-US" sz="2400" b="1" u="sng" dirty="0">
              <a:latin typeface="Castellar" pitchFamily="18" charset="0"/>
            </a:endParaRPr>
          </a:p>
          <a:p>
            <a:pPr>
              <a:lnSpc>
                <a:spcPct val="80000"/>
              </a:lnSpc>
              <a:buFontTx/>
              <a:buNone/>
            </a:pPr>
            <a:r>
              <a:rPr lang="en-US" sz="2400" b="1" dirty="0">
                <a:latin typeface="Maiandra GD" pitchFamily="34" charset="0"/>
              </a:rPr>
              <a:t>Directions:</a:t>
            </a:r>
            <a:r>
              <a:rPr lang="en-US" sz="2400" dirty="0">
                <a:latin typeface="Maiandra GD" pitchFamily="34" charset="0"/>
              </a:rPr>
              <a:t>  Your group will present your prehistoric hominid group using a </a:t>
            </a:r>
            <a:r>
              <a:rPr lang="en-US" sz="2400" i="1" dirty="0">
                <a:latin typeface="Maiandra GD" pitchFamily="34" charset="0"/>
              </a:rPr>
              <a:t>colorful</a:t>
            </a:r>
            <a:r>
              <a:rPr lang="en-US" sz="2400" dirty="0">
                <a:latin typeface="Maiandra GD" pitchFamily="34" charset="0"/>
              </a:rPr>
              <a:t> teaching poster that includes at least:</a:t>
            </a:r>
          </a:p>
          <a:p>
            <a:pPr>
              <a:lnSpc>
                <a:spcPct val="80000"/>
              </a:lnSpc>
              <a:buFont typeface="Wingdings" pitchFamily="2" charset="2"/>
              <a:buChar char="Ø"/>
            </a:pPr>
            <a:r>
              <a:rPr lang="en-US" sz="2400" dirty="0">
                <a:latin typeface="Maiandra GD" pitchFamily="34" charset="0"/>
              </a:rPr>
              <a:t>The names of your group (on the front)</a:t>
            </a:r>
          </a:p>
          <a:p>
            <a:pPr>
              <a:lnSpc>
                <a:spcPct val="80000"/>
              </a:lnSpc>
              <a:buFont typeface="Wingdings" pitchFamily="2" charset="2"/>
              <a:buChar char="Ø"/>
            </a:pPr>
            <a:r>
              <a:rPr lang="en-US" sz="2400" dirty="0">
                <a:latin typeface="Maiandra GD" pitchFamily="34" charset="0"/>
              </a:rPr>
              <a:t>The name of your hominid group</a:t>
            </a:r>
          </a:p>
          <a:p>
            <a:pPr>
              <a:lnSpc>
                <a:spcPct val="80000"/>
              </a:lnSpc>
              <a:buFont typeface="Wingdings" pitchFamily="2" charset="2"/>
              <a:buChar char="Ø"/>
            </a:pPr>
            <a:r>
              <a:rPr lang="en-US" sz="2400" dirty="0">
                <a:latin typeface="Maiandra GD" pitchFamily="34" charset="0"/>
              </a:rPr>
              <a:t>Two colorful matted pictures (only one can be a photograph)</a:t>
            </a:r>
          </a:p>
          <a:p>
            <a:pPr>
              <a:lnSpc>
                <a:spcPct val="80000"/>
              </a:lnSpc>
              <a:buFont typeface="Wingdings" pitchFamily="2" charset="2"/>
              <a:buChar char="Ø"/>
            </a:pPr>
            <a:r>
              <a:rPr lang="en-US" sz="2400" dirty="0">
                <a:latin typeface="Maiandra GD" pitchFamily="34" charset="0"/>
              </a:rPr>
              <a:t>One colorful matted map or chart, and </a:t>
            </a:r>
          </a:p>
          <a:p>
            <a:pPr>
              <a:lnSpc>
                <a:spcPct val="80000"/>
              </a:lnSpc>
              <a:buFont typeface="Wingdings" pitchFamily="2" charset="2"/>
              <a:buChar char="Ø"/>
            </a:pPr>
            <a:r>
              <a:rPr lang="en-US" sz="2400" dirty="0">
                <a:latin typeface="Maiandra GD" pitchFamily="34" charset="0"/>
              </a:rPr>
              <a:t>The summary of your article.</a:t>
            </a:r>
          </a:p>
          <a:p>
            <a:pPr>
              <a:lnSpc>
                <a:spcPct val="80000"/>
              </a:lnSpc>
              <a:buFont typeface="Wingdings" pitchFamily="2" charset="2"/>
              <a:buNone/>
            </a:pPr>
            <a:endParaRPr lang="en-US" sz="1000" dirty="0">
              <a:latin typeface="Maiandra GD" pitchFamily="34" charset="0"/>
            </a:endParaRPr>
          </a:p>
          <a:p>
            <a:pPr>
              <a:lnSpc>
                <a:spcPct val="80000"/>
              </a:lnSpc>
              <a:buFontTx/>
              <a:buNone/>
            </a:pPr>
            <a:r>
              <a:rPr lang="en-US" sz="2400" dirty="0">
                <a:latin typeface="Maiandra GD" pitchFamily="34" charset="0"/>
              </a:rPr>
              <a:t>Your grade will be based on </a:t>
            </a:r>
          </a:p>
          <a:p>
            <a:pPr>
              <a:lnSpc>
                <a:spcPct val="80000"/>
              </a:lnSpc>
              <a:buFont typeface="Wingdings" pitchFamily="2" charset="2"/>
              <a:buChar char="Ø"/>
            </a:pPr>
            <a:r>
              <a:rPr lang="en-US" sz="2400" dirty="0">
                <a:latin typeface="Maiandra GD" pitchFamily="34" charset="0"/>
              </a:rPr>
              <a:t>how well you meet the criteria for the poster,</a:t>
            </a:r>
          </a:p>
          <a:p>
            <a:pPr>
              <a:lnSpc>
                <a:spcPct val="80000"/>
              </a:lnSpc>
              <a:buFont typeface="Wingdings" pitchFamily="2" charset="2"/>
              <a:buChar char="Ø"/>
            </a:pPr>
            <a:r>
              <a:rPr lang="en-US" sz="2400" dirty="0">
                <a:latin typeface="Maiandra GD" pitchFamily="34" charset="0"/>
              </a:rPr>
              <a:t>participation by each member of your group,</a:t>
            </a:r>
          </a:p>
          <a:p>
            <a:pPr>
              <a:lnSpc>
                <a:spcPct val="80000"/>
              </a:lnSpc>
              <a:buFont typeface="Wingdings" pitchFamily="2" charset="2"/>
              <a:buChar char="Ø"/>
            </a:pPr>
            <a:r>
              <a:rPr lang="en-US" sz="2400" dirty="0">
                <a:latin typeface="Maiandra GD" pitchFamily="34" charset="0"/>
              </a:rPr>
              <a:t>use of good posture, loud &amp; clear voice, and eye contact, and </a:t>
            </a:r>
          </a:p>
          <a:p>
            <a:pPr>
              <a:lnSpc>
                <a:spcPct val="80000"/>
              </a:lnSpc>
              <a:buFont typeface="Wingdings" pitchFamily="2" charset="2"/>
              <a:buChar char="Ø"/>
            </a:pPr>
            <a:r>
              <a:rPr lang="en-US" sz="2400" dirty="0">
                <a:latin typeface="Maiandra GD" pitchFamily="34" charset="0"/>
              </a:rPr>
              <a:t>accuracy of your information.</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4">
            <a:lumMod val="75000"/>
          </a:schemeClr>
        </a:solidFill>
        <a:effectLst/>
      </p:bgPr>
    </p:bg>
    <p:spTree>
      <p:nvGrpSpPr>
        <p:cNvPr id="1" name=""/>
        <p:cNvGrpSpPr/>
        <p:nvPr/>
      </p:nvGrpSpPr>
      <p:grpSpPr>
        <a:xfrm>
          <a:off x="0" y="0"/>
          <a:ext cx="0" cy="0"/>
          <a:chOff x="0" y="0"/>
          <a:chExt cx="0" cy="0"/>
        </a:xfrm>
      </p:grpSpPr>
      <p:sp>
        <p:nvSpPr>
          <p:cNvPr id="8195" name="Rectangle 3"/>
          <p:cNvSpPr>
            <a:spLocks noGrp="1" noChangeArrowheads="1"/>
          </p:cNvSpPr>
          <p:nvPr>
            <p:ph type="body" idx="1"/>
          </p:nvPr>
        </p:nvSpPr>
        <p:spPr>
          <a:xfrm>
            <a:off x="304800" y="533400"/>
            <a:ext cx="8458200" cy="5715000"/>
          </a:xfrm>
          <a:solidFill>
            <a:schemeClr val="accent4">
              <a:lumMod val="20000"/>
              <a:lumOff val="80000"/>
            </a:schemeClr>
          </a:solidFill>
          <a:ln w="38100">
            <a:solidFill>
              <a:schemeClr val="tx1"/>
            </a:solidFill>
          </a:ln>
        </p:spPr>
        <p:txBody>
          <a:bodyPr>
            <a:normAutofit fontScale="92500" lnSpcReduction="10000"/>
          </a:bodyPr>
          <a:lstStyle/>
          <a:p>
            <a:pPr>
              <a:lnSpc>
                <a:spcPct val="80000"/>
              </a:lnSpc>
              <a:buFont typeface="Wingdings" pitchFamily="2" charset="2"/>
              <a:buChar char="ü"/>
            </a:pPr>
            <a:endParaRPr lang="en-US" b="1" dirty="0">
              <a:solidFill>
                <a:srgbClr val="FF0066"/>
              </a:solidFill>
              <a:latin typeface="Showcard Gothic" pitchFamily="82" charset="0"/>
            </a:endParaRPr>
          </a:p>
          <a:p>
            <a:pPr algn="ctr">
              <a:lnSpc>
                <a:spcPct val="80000"/>
              </a:lnSpc>
              <a:buFontTx/>
              <a:buNone/>
            </a:pPr>
            <a:r>
              <a:rPr lang="en-US" sz="2400" dirty="0">
                <a:latin typeface="Castellar" pitchFamily="18" charset="0"/>
              </a:rPr>
              <a:t>Origin myths from around the world</a:t>
            </a:r>
          </a:p>
          <a:p>
            <a:pPr>
              <a:lnSpc>
                <a:spcPct val="80000"/>
              </a:lnSpc>
              <a:buFontTx/>
              <a:buNone/>
            </a:pPr>
            <a:r>
              <a:rPr lang="en-US" sz="2400" b="1" dirty="0">
                <a:latin typeface="Maiandra GD" pitchFamily="34" charset="0"/>
              </a:rPr>
              <a:t>Directions:  As a group, you will present to the class the origin myth you have been assigned using two or more of your multiple intelligences.  To present your myth, you may choose from the following options</a:t>
            </a:r>
            <a:r>
              <a:rPr lang="en-US" sz="2400" b="1" dirty="0" smtClean="0">
                <a:latin typeface="Maiandra GD" pitchFamily="34" charset="0"/>
              </a:rPr>
              <a:t>:</a:t>
            </a:r>
          </a:p>
          <a:p>
            <a:pPr>
              <a:lnSpc>
                <a:spcPct val="80000"/>
              </a:lnSpc>
              <a:buFontTx/>
              <a:buNone/>
            </a:pPr>
            <a:endParaRPr lang="en-US" sz="2400" b="1" dirty="0">
              <a:latin typeface="Maiandra GD" pitchFamily="34" charset="0"/>
            </a:endParaRPr>
          </a:p>
          <a:p>
            <a:pPr>
              <a:lnSpc>
                <a:spcPct val="80000"/>
              </a:lnSpc>
            </a:pPr>
            <a:r>
              <a:rPr lang="en-US" sz="2400" b="1" dirty="0">
                <a:latin typeface="Maiandra GD" pitchFamily="34" charset="0"/>
              </a:rPr>
              <a:t>put on a puppet show</a:t>
            </a:r>
          </a:p>
          <a:p>
            <a:pPr>
              <a:lnSpc>
                <a:spcPct val="80000"/>
              </a:lnSpc>
            </a:pPr>
            <a:r>
              <a:rPr lang="en-US" sz="2400" b="1" dirty="0">
                <a:latin typeface="Maiandra GD" pitchFamily="34" charset="0"/>
              </a:rPr>
              <a:t>use clay models in telling the story</a:t>
            </a:r>
          </a:p>
          <a:p>
            <a:pPr>
              <a:lnSpc>
                <a:spcPct val="80000"/>
              </a:lnSpc>
            </a:pPr>
            <a:r>
              <a:rPr lang="en-US" sz="2400" b="1" dirty="0">
                <a:latin typeface="Maiandra GD" pitchFamily="34" charset="0"/>
              </a:rPr>
              <a:t>act out a well-developed play</a:t>
            </a:r>
          </a:p>
          <a:p>
            <a:pPr>
              <a:lnSpc>
                <a:spcPct val="80000"/>
              </a:lnSpc>
            </a:pPr>
            <a:r>
              <a:rPr lang="en-US" sz="2400" b="1" dirty="0">
                <a:latin typeface="Maiandra GD" pitchFamily="34" charset="0"/>
              </a:rPr>
              <a:t>sing a song</a:t>
            </a:r>
          </a:p>
          <a:p>
            <a:pPr>
              <a:lnSpc>
                <a:spcPct val="80000"/>
              </a:lnSpc>
            </a:pPr>
            <a:r>
              <a:rPr lang="en-US" sz="2400" b="1" dirty="0">
                <a:latin typeface="Maiandra GD" pitchFamily="34" charset="0"/>
              </a:rPr>
              <a:t>create a colorful 2-D or 3-D poster, or</a:t>
            </a:r>
          </a:p>
          <a:p>
            <a:pPr>
              <a:lnSpc>
                <a:spcPct val="80000"/>
              </a:lnSpc>
            </a:pPr>
            <a:r>
              <a:rPr lang="en-US" sz="2400" b="1" dirty="0">
                <a:latin typeface="Maiandra GD" pitchFamily="34" charset="0"/>
              </a:rPr>
              <a:t>create a well-developed PowerPoint.</a:t>
            </a:r>
          </a:p>
          <a:p>
            <a:pPr>
              <a:lnSpc>
                <a:spcPct val="80000"/>
              </a:lnSpc>
            </a:pPr>
            <a:endParaRPr lang="en-US" sz="2400" b="1" dirty="0">
              <a:latin typeface="Maiandra GD" pitchFamily="34" charset="0"/>
            </a:endParaRPr>
          </a:p>
          <a:p>
            <a:pPr>
              <a:lnSpc>
                <a:spcPct val="80000"/>
              </a:lnSpc>
              <a:buFontTx/>
              <a:buNone/>
            </a:pPr>
            <a:r>
              <a:rPr lang="en-US" sz="2400" b="1" dirty="0">
                <a:latin typeface="Maiandra GD" pitchFamily="34" charset="0"/>
              </a:rPr>
              <a:t>Your grade will be based on the </a:t>
            </a:r>
          </a:p>
          <a:p>
            <a:pPr>
              <a:lnSpc>
                <a:spcPct val="80000"/>
              </a:lnSpc>
            </a:pPr>
            <a:r>
              <a:rPr lang="en-US" sz="2400" b="1" dirty="0">
                <a:latin typeface="Maiandra GD" pitchFamily="34" charset="0"/>
              </a:rPr>
              <a:t>quality of your presentation,</a:t>
            </a:r>
          </a:p>
          <a:p>
            <a:pPr>
              <a:lnSpc>
                <a:spcPct val="80000"/>
              </a:lnSpc>
            </a:pPr>
            <a:r>
              <a:rPr lang="en-US" sz="2400" b="1" dirty="0">
                <a:latin typeface="Maiandra GD" pitchFamily="34" charset="0"/>
              </a:rPr>
              <a:t>participation by each member of your group,</a:t>
            </a:r>
          </a:p>
          <a:p>
            <a:pPr>
              <a:lnSpc>
                <a:spcPct val="80000"/>
              </a:lnSpc>
            </a:pPr>
            <a:r>
              <a:rPr lang="en-US" sz="2400" b="1" dirty="0">
                <a:latin typeface="Maiandra GD" pitchFamily="34" charset="0"/>
              </a:rPr>
              <a:t>use of good posture, loud &amp; clear voice, and eye contact, and </a:t>
            </a:r>
          </a:p>
          <a:p>
            <a:pPr>
              <a:lnSpc>
                <a:spcPct val="80000"/>
              </a:lnSpc>
            </a:pPr>
            <a:r>
              <a:rPr lang="en-US" sz="2400" b="1" dirty="0">
                <a:latin typeface="Maiandra GD" pitchFamily="34" charset="0"/>
              </a:rPr>
              <a:t>accuracy of your information.</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4">
            <a:lumMod val="75000"/>
          </a:schemeClr>
        </a:solidFill>
        <a:effectLst/>
      </p:bgPr>
    </p:bg>
    <p:spTree>
      <p:nvGrpSpPr>
        <p:cNvPr id="1" name=""/>
        <p:cNvGrpSpPr/>
        <p:nvPr/>
      </p:nvGrpSpPr>
      <p:grpSpPr>
        <a:xfrm>
          <a:off x="0" y="0"/>
          <a:ext cx="0" cy="0"/>
          <a:chOff x="0" y="0"/>
          <a:chExt cx="0" cy="0"/>
        </a:xfrm>
      </p:grpSpPr>
      <p:pic>
        <p:nvPicPr>
          <p:cNvPr id="8" name="Picture 5" descr="DSC01283"/>
          <p:cNvPicPr>
            <a:picLocks noChangeAspect="1" noChangeArrowheads="1"/>
          </p:cNvPicPr>
          <p:nvPr/>
        </p:nvPicPr>
        <p:blipFill>
          <a:blip r:embed="rId2" cstate="print">
            <a:lum bright="6000"/>
          </a:blip>
          <a:srcRect t="8421" r="6316" b="11578"/>
          <a:stretch>
            <a:fillRect/>
          </a:stretch>
        </p:blipFill>
        <p:spPr bwMode="auto">
          <a:xfrm>
            <a:off x="152400" y="138113"/>
            <a:ext cx="5257800" cy="336708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Picture 4" descr="DSC01284"/>
          <p:cNvPicPr>
            <a:picLocks noChangeAspect="1" noChangeArrowheads="1"/>
          </p:cNvPicPr>
          <p:nvPr/>
        </p:nvPicPr>
        <p:blipFill>
          <a:blip r:embed="rId3" cstate="print"/>
          <a:srcRect l="17172" r="29292"/>
          <a:stretch>
            <a:fillRect/>
          </a:stretch>
        </p:blipFill>
        <p:spPr bwMode="auto">
          <a:xfrm>
            <a:off x="5638800" y="133350"/>
            <a:ext cx="3385897" cy="47434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0.70"/>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1000" fill="hold"/>
                                        <p:tgtEl>
                                          <p:spTgt spid="9"/>
                                        </p:tgtEl>
                                        <p:attrNameLst>
                                          <p:attrName>ppt_w</p:attrName>
                                        </p:attrNameLst>
                                      </p:cBhvr>
                                      <p:tavLst>
                                        <p:tav tm="0">
                                          <p:val>
                                            <p:strVal val="#ppt_w*0.70"/>
                                          </p:val>
                                        </p:tav>
                                        <p:tav tm="100000">
                                          <p:val>
                                            <p:strVal val="#ppt_w"/>
                                          </p:val>
                                        </p:tav>
                                      </p:tavLst>
                                    </p:anim>
                                    <p:anim calcmode="lin" valueType="num">
                                      <p:cBhvr>
                                        <p:cTn id="15" dur="1000" fill="hold"/>
                                        <p:tgtEl>
                                          <p:spTgt spid="9"/>
                                        </p:tgtEl>
                                        <p:attrNameLst>
                                          <p:attrName>ppt_h</p:attrName>
                                        </p:attrNameLst>
                                      </p:cBhvr>
                                      <p:tavLst>
                                        <p:tav tm="0">
                                          <p:val>
                                            <p:strVal val="#ppt_h"/>
                                          </p:val>
                                        </p:tav>
                                        <p:tav tm="100000">
                                          <p:val>
                                            <p:strVal val="#ppt_h"/>
                                          </p:val>
                                        </p:tav>
                                      </p:tavLst>
                                    </p:anim>
                                    <p:animEffect transition="in" filter="fade">
                                      <p:cBhvr>
                                        <p:cTn id="16"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4">
            <a:lumMod val="75000"/>
          </a:schemeClr>
        </a:solidFill>
        <a:effectLst/>
      </p:bgPr>
    </p:bg>
    <p:spTree>
      <p:nvGrpSpPr>
        <p:cNvPr id="1" name=""/>
        <p:cNvGrpSpPr/>
        <p:nvPr/>
      </p:nvGrpSpPr>
      <p:grpSpPr>
        <a:xfrm>
          <a:off x="0" y="0"/>
          <a:ext cx="0" cy="0"/>
          <a:chOff x="0" y="0"/>
          <a:chExt cx="0" cy="0"/>
        </a:xfrm>
      </p:grpSpPr>
      <p:pic>
        <p:nvPicPr>
          <p:cNvPr id="222214" name="Picture 6" descr="DSC01287"/>
          <p:cNvPicPr>
            <a:picLocks noChangeAspect="1" noChangeArrowheads="1"/>
          </p:cNvPicPr>
          <p:nvPr/>
        </p:nvPicPr>
        <p:blipFill>
          <a:blip r:embed="rId2" cstate="print">
            <a:lum bright="6000"/>
          </a:blip>
          <a:srcRect l="2380" t="9525" r="15475" b="20634"/>
          <a:stretch>
            <a:fillRect/>
          </a:stretch>
        </p:blipFill>
        <p:spPr bwMode="auto">
          <a:xfrm>
            <a:off x="228600" y="4114800"/>
            <a:ext cx="3581400" cy="228441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Picture 5" descr="DSC01288"/>
          <p:cNvPicPr>
            <a:picLocks noChangeAspect="1" noChangeArrowheads="1"/>
          </p:cNvPicPr>
          <p:nvPr/>
        </p:nvPicPr>
        <p:blipFill>
          <a:blip r:embed="rId3" cstate="print"/>
          <a:srcRect/>
          <a:stretch>
            <a:fillRect/>
          </a:stretch>
        </p:blipFill>
        <p:spPr bwMode="auto">
          <a:xfrm>
            <a:off x="4038600" y="228600"/>
            <a:ext cx="4953000" cy="37147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6" descr="DSC01286"/>
          <p:cNvPicPr>
            <a:picLocks noChangeAspect="1" noChangeArrowheads="1"/>
          </p:cNvPicPr>
          <p:nvPr/>
        </p:nvPicPr>
        <p:blipFill>
          <a:blip r:embed="rId4" cstate="print"/>
          <a:srcRect l="2942" t="9151" r="20772"/>
          <a:stretch>
            <a:fillRect/>
          </a:stretch>
        </p:blipFill>
        <p:spPr bwMode="auto">
          <a:xfrm>
            <a:off x="304800" y="290512"/>
            <a:ext cx="3429000" cy="30622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222214"/>
                                        </p:tgtEl>
                                        <p:attrNameLst>
                                          <p:attrName>style.visibility</p:attrName>
                                        </p:attrNameLst>
                                      </p:cBhvr>
                                      <p:to>
                                        <p:strVal val="visible"/>
                                      </p:to>
                                    </p:set>
                                    <p:anim calcmode="lin" valueType="num">
                                      <p:cBhvr>
                                        <p:cTn id="7" dur="1000" fill="hold"/>
                                        <p:tgtEl>
                                          <p:spTgt spid="222214"/>
                                        </p:tgtEl>
                                        <p:attrNameLst>
                                          <p:attrName>ppt_w</p:attrName>
                                        </p:attrNameLst>
                                      </p:cBhvr>
                                      <p:tavLst>
                                        <p:tav tm="0">
                                          <p:val>
                                            <p:strVal val="#ppt_w*0.70"/>
                                          </p:val>
                                        </p:tav>
                                        <p:tav tm="100000">
                                          <p:val>
                                            <p:strVal val="#ppt_w"/>
                                          </p:val>
                                        </p:tav>
                                      </p:tavLst>
                                    </p:anim>
                                    <p:anim calcmode="lin" valueType="num">
                                      <p:cBhvr>
                                        <p:cTn id="8" dur="1000" fill="hold"/>
                                        <p:tgtEl>
                                          <p:spTgt spid="222214"/>
                                        </p:tgtEl>
                                        <p:attrNameLst>
                                          <p:attrName>ppt_h</p:attrName>
                                        </p:attrNameLst>
                                      </p:cBhvr>
                                      <p:tavLst>
                                        <p:tav tm="0">
                                          <p:val>
                                            <p:strVal val="#ppt_h"/>
                                          </p:val>
                                        </p:tav>
                                        <p:tav tm="100000">
                                          <p:val>
                                            <p:strVal val="#ppt_h"/>
                                          </p:val>
                                        </p:tav>
                                      </p:tavLst>
                                    </p:anim>
                                    <p:animEffect transition="in" filter="fade">
                                      <p:cBhvr>
                                        <p:cTn id="9" dur="1000"/>
                                        <p:tgtEl>
                                          <p:spTgt spid="222214"/>
                                        </p:tgtEl>
                                      </p:cBhvr>
                                    </p:animEffect>
                                  </p:childTnLst>
                                </p:cTn>
                              </p:par>
                            </p:childTnLst>
                          </p:cTn>
                        </p:par>
                      </p:childTnLst>
                    </p:cTn>
                  </p:par>
                  <p:par>
                    <p:cTn id="10" fill="hold">
                      <p:stCondLst>
                        <p:cond delay="indefinite"/>
                      </p:stCondLst>
                      <p:childTnLst>
                        <p:par>
                          <p:cTn id="11" fill="hold">
                            <p:stCondLst>
                              <p:cond delay="0"/>
                            </p:stCondLst>
                            <p:childTnLst>
                              <p:par>
                                <p:cTn id="12" presetID="8" presetClass="entr" presetSubtype="16"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diamond(in)">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diamond(in)">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4">
            <a:lumMod val="75000"/>
          </a:schemeClr>
        </a:solidFill>
        <a:effectLst/>
      </p:bgPr>
    </p:bg>
    <p:spTree>
      <p:nvGrpSpPr>
        <p:cNvPr id="1" name=""/>
        <p:cNvGrpSpPr/>
        <p:nvPr/>
      </p:nvGrpSpPr>
      <p:grpSpPr>
        <a:xfrm>
          <a:off x="0" y="0"/>
          <a:ext cx="0" cy="0"/>
          <a:chOff x="0" y="0"/>
          <a:chExt cx="0" cy="0"/>
        </a:xfrm>
      </p:grpSpPr>
      <p:pic>
        <p:nvPicPr>
          <p:cNvPr id="223236" name="Picture 4" descr="DSC01281"/>
          <p:cNvPicPr>
            <a:picLocks noChangeAspect="1" noChangeArrowheads="1"/>
          </p:cNvPicPr>
          <p:nvPr/>
        </p:nvPicPr>
        <p:blipFill>
          <a:blip r:embed="rId2" cstate="print">
            <a:lum bright="6000"/>
          </a:blip>
          <a:srcRect b="5229"/>
          <a:stretch>
            <a:fillRect/>
          </a:stretch>
        </p:blipFill>
        <p:spPr bwMode="auto">
          <a:xfrm>
            <a:off x="1219200" y="381000"/>
            <a:ext cx="6934200" cy="49291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23237" name="Text Box 5"/>
          <p:cNvSpPr txBox="1">
            <a:spLocks noChangeArrowheads="1"/>
          </p:cNvSpPr>
          <p:nvPr/>
        </p:nvSpPr>
        <p:spPr bwMode="auto">
          <a:xfrm>
            <a:off x="1066800" y="5486400"/>
            <a:ext cx="7162800" cy="1200329"/>
          </a:xfrm>
          <a:prstGeom prst="rect">
            <a:avLst/>
          </a:prstGeom>
          <a:solidFill>
            <a:schemeClr val="accent4">
              <a:lumMod val="20000"/>
              <a:lumOff val="80000"/>
            </a:schemeClr>
          </a:solidFill>
          <a:ln w="57150">
            <a:solidFill>
              <a:schemeClr val="accent4">
                <a:lumMod val="60000"/>
                <a:lumOff val="40000"/>
              </a:schemeClr>
            </a:solidFill>
            <a:miter lim="800000"/>
            <a:headEnd/>
            <a:tailEnd/>
          </a:ln>
          <a:effectLst/>
        </p:spPr>
        <p:txBody>
          <a:bodyPr wrap="square">
            <a:spAutoFit/>
          </a:bodyPr>
          <a:lstStyle/>
          <a:p>
            <a:pPr algn="ctr">
              <a:spcBef>
                <a:spcPct val="50000"/>
              </a:spcBef>
            </a:pPr>
            <a:r>
              <a:rPr lang="en-US" sz="2400" b="1" dirty="0">
                <a:latin typeface="Maiandra GD" pitchFamily="34" charset="0"/>
              </a:rPr>
              <a:t>So they created a teaching poster, a 3-D art piece, a puppet show, and an original song with their own violin accompaniment.     What FUN!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23237"/>
                                        </p:tgtEl>
                                        <p:attrNameLst>
                                          <p:attrName>style.visibility</p:attrName>
                                        </p:attrNameLst>
                                      </p:cBhvr>
                                      <p:to>
                                        <p:strVal val="visible"/>
                                      </p:to>
                                    </p:set>
                                    <p:animEffect transition="in" filter="dissolve">
                                      <p:cBhvr>
                                        <p:cTn id="7" dur="500"/>
                                        <p:tgtEl>
                                          <p:spTgt spid="2232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3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effectLst>
                  <a:outerShdw blurRad="38100" dist="38100" dir="2700000" algn="tl">
                    <a:srgbClr val="000000">
                      <a:alpha val="43137"/>
                    </a:srgbClr>
                  </a:outerShdw>
                </a:effectLst>
              </a:rPr>
              <a:t>Alignment between </a:t>
            </a:r>
            <a:r>
              <a:rPr lang="en-US" b="1" dirty="0" smtClean="0">
                <a:solidFill>
                  <a:srgbClr val="7030A0"/>
                </a:solidFill>
                <a:effectLst>
                  <a:outerShdw blurRad="38100" dist="38100" dir="2700000" algn="tl">
                    <a:srgbClr val="000000">
                      <a:alpha val="43137"/>
                    </a:srgbClr>
                  </a:outerShdw>
                </a:effectLst>
              </a:rPr>
              <a:t>Instruction</a:t>
            </a:r>
            <a:r>
              <a:rPr lang="en-US" b="1" dirty="0" smtClean="0">
                <a:effectLst>
                  <a:outerShdw blurRad="38100" dist="38100" dir="2700000" algn="tl">
                    <a:srgbClr val="000000">
                      <a:alpha val="43137"/>
                    </a:srgbClr>
                  </a:outerShdw>
                </a:effectLst>
              </a:rPr>
              <a:t> and </a:t>
            </a:r>
            <a:r>
              <a:rPr lang="en-US" b="1" dirty="0" smtClean="0">
                <a:solidFill>
                  <a:srgbClr val="FF0000"/>
                </a:solidFill>
                <a:effectLst>
                  <a:outerShdw blurRad="38100" dist="38100" dir="2700000" algn="tl">
                    <a:srgbClr val="000000">
                      <a:alpha val="43137"/>
                    </a:srgbClr>
                  </a:outerShdw>
                </a:effectLst>
              </a:rPr>
              <a:t>Assessment</a:t>
            </a:r>
            <a:endParaRPr lang="en-US" b="1" dirty="0">
              <a:solidFill>
                <a:srgbClr val="FF0000"/>
              </a:solidFill>
              <a:effectLst>
                <a:outerShdw blurRad="38100" dist="38100" dir="2700000" algn="tl">
                  <a:srgbClr val="000000">
                    <a:alpha val="43137"/>
                  </a:srgbClr>
                </a:outerShdw>
              </a:effectLst>
            </a:endParaRPr>
          </a:p>
        </p:txBody>
      </p:sp>
      <p:sp>
        <p:nvSpPr>
          <p:cNvPr id="4" name="Content Placeholder 3"/>
          <p:cNvSpPr>
            <a:spLocks noGrp="1"/>
          </p:cNvSpPr>
          <p:nvPr>
            <p:ph idx="1"/>
          </p:nvPr>
        </p:nvSpPr>
        <p:spPr>
          <a:xfrm>
            <a:off x="228600" y="2209800"/>
            <a:ext cx="8686800" cy="3916363"/>
          </a:xfrm>
        </p:spPr>
        <p:txBody>
          <a:bodyPr>
            <a:normAutofit lnSpcReduction="10000"/>
          </a:bodyPr>
          <a:lstStyle/>
          <a:p>
            <a:r>
              <a:rPr lang="en-US" b="1" dirty="0" smtClean="0">
                <a:solidFill>
                  <a:srgbClr val="CC0000"/>
                </a:solidFill>
              </a:rPr>
              <a:t>Using multiple intelligences instruction is a source of authentic formative assessment.</a:t>
            </a:r>
          </a:p>
          <a:p>
            <a:r>
              <a:rPr lang="en-US" b="1" dirty="0" smtClean="0">
                <a:solidFill>
                  <a:srgbClr val="CC0066"/>
                </a:solidFill>
              </a:rPr>
              <a:t>How have students used multiple intelligences to learn and demonstrate their learning?</a:t>
            </a:r>
          </a:p>
          <a:p>
            <a:endParaRPr lang="en-US" b="1" dirty="0" smtClean="0">
              <a:solidFill>
                <a:srgbClr val="CC0066"/>
              </a:solidFill>
            </a:endParaRPr>
          </a:p>
          <a:p>
            <a:pPr algn="ctr">
              <a:buNone/>
            </a:pPr>
            <a:r>
              <a:rPr lang="en-US" b="1" dirty="0" smtClean="0">
                <a:solidFill>
                  <a:schemeClr val="bg1"/>
                </a:solidFill>
              </a:rPr>
              <a:t>Let’s try it!  Let’s develop a collaborative lesson idea or assessment using something from this pd session or these formative assessments.</a:t>
            </a:r>
            <a:endParaRPr lang="en-US" b="1" dirty="0">
              <a:solidFill>
                <a:schemeClr val="bg1"/>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DDEBCF"/>
            </a:gs>
            <a:gs pos="50000">
              <a:srgbClr val="9CB86E"/>
            </a:gs>
            <a:gs pos="100000">
              <a:srgbClr val="156B13"/>
            </a:gs>
          </a:gsLst>
          <a:lin ang="18900000" scaled="1"/>
          <a:tileRect/>
        </a:grad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152400" y="85725"/>
            <a:ext cx="4324350" cy="5705475"/>
          </a:xfrm>
          <a:prstGeom prst="roundRect">
            <a:avLst>
              <a:gd name="adj" fmla="val 8594"/>
            </a:avLst>
          </a:prstGeom>
          <a:solidFill>
            <a:srgbClr val="FFFFFF">
              <a:shade val="85000"/>
            </a:srgbClr>
          </a:solidFill>
          <a:ln>
            <a:noFill/>
          </a:ln>
          <a:effectLst>
            <a:outerShdw blurRad="149987" dist="250190" dir="8460000" algn="ctr">
              <a:srgbClr val="000000">
                <a:alpha val="28000"/>
              </a:srgbClr>
            </a:outerShdw>
            <a:reflection blurRad="12700" stA="38000" endPos="28000" dist="5000" dir="5400000" sy="-100000" algn="bl" rotWithShape="0"/>
          </a:effectLst>
          <a:scene3d>
            <a:camera prst="orthographicFront">
              <a:rot lat="0" lon="0" rev="0"/>
            </a:camera>
            <a:lightRig rig="contrasting" dir="t">
              <a:rot lat="0" lon="0" rev="1500000"/>
            </a:lightRig>
          </a:scene3d>
          <a:sp3d prstMaterial="metal">
            <a:bevelT w="88900" h="88900"/>
          </a:sp3d>
        </p:spPr>
      </p:pic>
      <p:sp>
        <p:nvSpPr>
          <p:cNvPr id="5" name="Content Placeholder 2"/>
          <p:cNvSpPr>
            <a:spLocks noGrp="1"/>
          </p:cNvSpPr>
          <p:nvPr>
            <p:ph idx="1"/>
          </p:nvPr>
        </p:nvSpPr>
        <p:spPr>
          <a:xfrm>
            <a:off x="4419600" y="304800"/>
            <a:ext cx="4876800" cy="6553200"/>
          </a:xfrm>
        </p:spPr>
        <p:txBody>
          <a:bodyPr>
            <a:noAutofit/>
          </a:bodyPr>
          <a:lstStyle/>
          <a:p>
            <a:pPr>
              <a:buNone/>
            </a:pPr>
            <a:r>
              <a:rPr lang="en-US" sz="3600" dirty="0" smtClean="0">
                <a:latin typeface="Andalus" pitchFamily="18" charset="-78"/>
                <a:cs typeface="Andalus" pitchFamily="18" charset="-78"/>
              </a:rPr>
              <a:t>What are Formative</a:t>
            </a:r>
          </a:p>
          <a:p>
            <a:pPr>
              <a:buNone/>
            </a:pPr>
            <a:r>
              <a:rPr lang="en-US" sz="3600" dirty="0" smtClean="0">
                <a:latin typeface="Andalus" pitchFamily="18" charset="-78"/>
                <a:cs typeface="Andalus" pitchFamily="18" charset="-78"/>
              </a:rPr>
              <a:t> Assessments and Why</a:t>
            </a:r>
          </a:p>
          <a:p>
            <a:pPr>
              <a:buNone/>
            </a:pPr>
            <a:r>
              <a:rPr lang="en-US" sz="3600" dirty="0" smtClean="0">
                <a:latin typeface="Andalus" pitchFamily="18" charset="-78"/>
                <a:cs typeface="Andalus" pitchFamily="18" charset="-78"/>
              </a:rPr>
              <a:t> Should We Use Them?</a:t>
            </a:r>
          </a:p>
          <a:p>
            <a:pPr lvl="1"/>
            <a:r>
              <a:rPr lang="en-US" sz="3200" dirty="0" smtClean="0">
                <a:latin typeface="Andalus" pitchFamily="18" charset="-78"/>
                <a:cs typeface="Andalus" pitchFamily="18" charset="-78"/>
              </a:rPr>
              <a:t>Summaries and Reflections</a:t>
            </a:r>
          </a:p>
          <a:p>
            <a:pPr lvl="1"/>
            <a:r>
              <a:rPr lang="en-US" sz="3200" dirty="0" smtClean="0">
                <a:latin typeface="Andalus" pitchFamily="18" charset="-78"/>
                <a:cs typeface="Andalus" pitchFamily="18" charset="-78"/>
              </a:rPr>
              <a:t>Lists, Charts, and Graphic Organizers</a:t>
            </a:r>
          </a:p>
          <a:p>
            <a:pPr lvl="1"/>
            <a:r>
              <a:rPr lang="en-US" sz="3200" dirty="0" smtClean="0">
                <a:latin typeface="Andalus" pitchFamily="18" charset="-78"/>
                <a:cs typeface="Andalus" pitchFamily="18" charset="-78"/>
              </a:rPr>
              <a:t>Visual Representations of Information</a:t>
            </a:r>
          </a:p>
          <a:p>
            <a:pPr lvl="1"/>
            <a:r>
              <a:rPr lang="en-US" sz="3200" dirty="0" smtClean="0">
                <a:latin typeface="Andalus" pitchFamily="18" charset="-78"/>
                <a:cs typeface="Andalus" pitchFamily="18" charset="-78"/>
              </a:rPr>
              <a:t>Collaborative Activities</a:t>
            </a:r>
            <a:endParaRPr lang="en-US" sz="3200" dirty="0">
              <a:latin typeface="Andalus" pitchFamily="18" charset="-78"/>
              <a:cs typeface="Andalus" pitchFamily="18"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dissolve">
                                      <p:cBhvr>
                                        <p:cTn id="7"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25124</TotalTime>
  <Words>636</Words>
  <Application>Microsoft Office PowerPoint</Application>
  <PresentationFormat>On-screen Show (4:3)</PresentationFormat>
  <Paragraphs>73</Paragraphs>
  <Slides>15</Slides>
  <Notes>1</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Grade 7 Social Studies Instruction</vt:lpstr>
      <vt:lpstr>Rick Stiggins says, “Intrinsic motivation to learn is suported when the learner meets the following criteria:</vt:lpstr>
      <vt:lpstr>Clear scoring guides or rubrics prepare students to be successful.</vt:lpstr>
      <vt:lpstr>Slide 4</vt:lpstr>
      <vt:lpstr>Slide 5</vt:lpstr>
      <vt:lpstr>Slide 6</vt:lpstr>
      <vt:lpstr>Slide 7</vt:lpstr>
      <vt:lpstr>Alignment between Instruction and Assessment</vt:lpstr>
      <vt:lpstr>Slide 9</vt:lpstr>
      <vt:lpstr>Summaries &amp; Reflections</vt:lpstr>
      <vt:lpstr>Lists, Charts and Graphic Organizers</vt:lpstr>
      <vt:lpstr>Visual Representations of Information</vt:lpstr>
      <vt:lpstr>Collaborative Activities</vt:lpstr>
      <vt:lpstr>DO YOU REMEM BER OUR Learning Targets?</vt:lpstr>
      <vt:lpstr>In Conclusion, Remember...</vt:lpstr>
    </vt:vector>
  </TitlesOfParts>
  <Company>JCPS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Standards, Instruction, and Assessment Grading Period One</dc:title>
  <dc:creator>jcps</dc:creator>
  <cp:lastModifiedBy>jcps</cp:lastModifiedBy>
  <cp:revision>390</cp:revision>
  <dcterms:created xsi:type="dcterms:W3CDTF">2012-05-18T14:01:00Z</dcterms:created>
  <dcterms:modified xsi:type="dcterms:W3CDTF">2012-06-11T14:40:56Z</dcterms:modified>
</cp:coreProperties>
</file>